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8" r:id="rId5"/>
    <p:sldId id="266" r:id="rId6"/>
    <p:sldId id="260" r:id="rId7"/>
    <p:sldId id="264" r:id="rId8"/>
    <p:sldId id="261" r:id="rId9"/>
    <p:sldId id="265" r:id="rId10"/>
    <p:sldId id="262" r:id="rId11"/>
    <p:sldId id="267" r:id="rId12"/>
    <p:sldId id="257" r:id="rId13"/>
    <p:sldId id="268" r:id="rId14"/>
    <p:sldId id="272" r:id="rId15"/>
    <p:sldId id="259" r:id="rId16"/>
    <p:sldId id="263" r:id="rId17"/>
    <p:sldId id="273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5C185-215F-45E9-826D-E97E67059B63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DDCA0-2F69-4B7F-A4BA-3312AA1B75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660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ather.gov/forecastmaps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/index.php?title=File:Cold_front_symbol.svg&amp;page=1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/index.php?title=File:Warm_front_symbol.svg&amp;page=1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http://www.weather.gov/forecastmaps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DDCA0-2F69-4B7F-A4BA-3312AA1B757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28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http://commons.wikimedia.org/w/index.php?title=File:Cold_front_symbol.svg&amp;page=1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DDCA0-2F69-4B7F-A4BA-3312AA1B757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44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http://commons.wikimedia.org/w/index.php?title=File:Warm_front_symbol.svg&amp;page=1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DDCA0-2F69-4B7F-A4BA-3312AA1B757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4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http://commons.wikimedia.org/w/index.php?title=File:High_pressure_symbol.svg&amp;page=1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DDCA0-2F69-4B7F-A4BA-3312AA1B757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8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http://commons.wikimedia.org/w/index.php?title=File:Low_pressure_symbol.svg&amp;page=1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DDCA0-2F69-4B7F-A4BA-3312AA1B757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759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DDCA0-2F69-4B7F-A4BA-3312AA1B757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26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http://www.srh.noaa.gov/srh/jetstream/synoptic/wind.htm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DDCA0-2F69-4B7F-A4BA-3312AA1B757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97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http://www.srh.noaa.gov/srh/jetstream/synoptic/wind.htm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DDCA0-2F69-4B7F-A4BA-3312AA1B757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61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E187A6-408E-4FD4-9799-A4AC6D84F78C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762C9D-4D94-40C3-932F-3019840B9BA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ather.gov/forecastmap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/index.php?title=File:Cold_front_symbol.svg&amp;page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/index.php?title=File:Warm_front_symbol.svg&amp;page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ommons.wikimedia.org/w/index.php?title=File:Stationary_front_symbol.svg&amp;page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8160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6000" dirty="0" smtClean="0"/>
              <a:t>Weather Maps</a:t>
            </a:r>
            <a:endParaRPr lang="en-US" sz="6000" dirty="0"/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57200"/>
            <a:ext cx="5333999" cy="4267200"/>
          </a:xfrm>
        </p:spPr>
      </p:pic>
    </p:spTree>
    <p:extLst>
      <p:ext uri="{BB962C8B-B14F-4D97-AF65-F5344CB8AC3E}">
        <p14:creationId xmlns:p14="http://schemas.microsoft.com/office/powerpoint/2010/main" val="318971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648200"/>
            <a:ext cx="6934200" cy="1143000"/>
          </a:xfrm>
        </p:spPr>
        <p:txBody>
          <a:bodyPr/>
          <a:lstStyle/>
          <a:p>
            <a:r>
              <a:rPr lang="en-US" sz="5000" dirty="0" smtClean="0"/>
              <a:t>Moves toward Low Pressure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6858000" cy="34747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Cooler, </a:t>
            </a:r>
            <a:r>
              <a:rPr lang="en-US" sz="2800" dirty="0"/>
              <a:t>dense air close to the surface of the </a:t>
            </a:r>
            <a:r>
              <a:rPr lang="en-US" sz="2800" dirty="0" smtClean="0"/>
              <a:t>Earth.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urrounded </a:t>
            </a:r>
            <a:r>
              <a:rPr lang="en-US" sz="2800" dirty="0"/>
              <a:t>by winds flowing in a clockwise </a:t>
            </a:r>
            <a:r>
              <a:rPr lang="en-US" sz="2800" dirty="0" smtClean="0"/>
              <a:t>direction in the Northern hemisphere.  </a:t>
            </a:r>
          </a:p>
          <a:p>
            <a:r>
              <a:rPr lang="en-US" sz="2800" dirty="0" smtClean="0"/>
              <a:t>Usually </a:t>
            </a:r>
            <a:r>
              <a:rPr lang="en-US" sz="2800" dirty="0"/>
              <a:t>brings dry conditions and fair skies.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0"/>
            <a:ext cx="1791114" cy="1498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128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800600"/>
            <a:ext cx="6512511" cy="1143000"/>
          </a:xfrm>
        </p:spPr>
        <p:txBody>
          <a:bodyPr/>
          <a:lstStyle/>
          <a:p>
            <a:r>
              <a:rPr lang="en-US" sz="5000" dirty="0" smtClean="0"/>
              <a:t>High Pressure Simulation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533400"/>
            <a:ext cx="8001000" cy="3474720"/>
          </a:xfrm>
        </p:spPr>
        <p:txBody>
          <a:bodyPr>
            <a:noAutofit/>
          </a:bodyPr>
          <a:lstStyle/>
          <a:p>
            <a:r>
              <a:rPr lang="en-US" sz="2800" dirty="0" smtClean="0"/>
              <a:t>Let’s practice.</a:t>
            </a:r>
          </a:p>
          <a:p>
            <a:r>
              <a:rPr lang="en-US" sz="2800" dirty="0" smtClean="0"/>
              <a:t>Remove the lid from the bottle.</a:t>
            </a:r>
          </a:p>
          <a:p>
            <a:r>
              <a:rPr lang="en-US" sz="2800" dirty="0" smtClean="0"/>
              <a:t>Now, replace the lid.</a:t>
            </a:r>
          </a:p>
          <a:p>
            <a:r>
              <a:rPr lang="en-US" sz="2800" dirty="0" smtClean="0"/>
              <a:t>What direction did you turn the lid to tighten it?</a:t>
            </a:r>
          </a:p>
          <a:p>
            <a:r>
              <a:rPr lang="en-US" sz="2800" dirty="0" smtClean="0"/>
              <a:t>Did the lid move up or down?</a:t>
            </a:r>
          </a:p>
          <a:p>
            <a:r>
              <a:rPr lang="en-US" sz="2800" dirty="0" smtClean="0"/>
              <a:t>This is a way to remember high pressure.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88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7744" y="4648200"/>
            <a:ext cx="6512511" cy="1143000"/>
          </a:xfrm>
        </p:spPr>
        <p:txBody>
          <a:bodyPr/>
          <a:lstStyle/>
          <a:p>
            <a:r>
              <a:rPr lang="en-US" sz="5400" dirty="0" smtClean="0"/>
              <a:t>Low Pressure</a:t>
            </a:r>
            <a:endParaRPr lang="en-US" sz="5400" dirty="0"/>
          </a:p>
        </p:txBody>
      </p:sp>
      <p:pic>
        <p:nvPicPr>
          <p:cNvPr id="2050" name="Picture 2" descr="Low_pressure_symbol_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108386"/>
            <a:ext cx="2133600" cy="268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7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029200"/>
            <a:ext cx="7162800" cy="1143000"/>
          </a:xfrm>
        </p:spPr>
        <p:txBody>
          <a:bodyPr/>
          <a:lstStyle/>
          <a:p>
            <a:r>
              <a:rPr lang="en-US" dirty="0" smtClean="0"/>
              <a:t>High pressure will move toward low pressure.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62000"/>
            <a:ext cx="7010400" cy="3474720"/>
          </a:xfrm>
        </p:spPr>
        <p:txBody>
          <a:bodyPr>
            <a:noAutofit/>
          </a:bodyPr>
          <a:lstStyle/>
          <a:p>
            <a:r>
              <a:rPr lang="en-US" sz="2800" dirty="0" smtClean="0"/>
              <a:t>Warmer, </a:t>
            </a:r>
            <a:r>
              <a:rPr lang="en-US" sz="2800" dirty="0"/>
              <a:t>less dense air above the Earth’s surface 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sz="2800" dirty="0"/>
              <a:t>S</a:t>
            </a:r>
            <a:r>
              <a:rPr lang="en-US" sz="2800" dirty="0" smtClean="0"/>
              <a:t>urrounded </a:t>
            </a:r>
            <a:r>
              <a:rPr lang="en-US" sz="2800" dirty="0"/>
              <a:t>by winds moving in a counterclockwise </a:t>
            </a:r>
            <a:r>
              <a:rPr lang="en-US" sz="2800" dirty="0" smtClean="0"/>
              <a:t>direction in the Northern </a:t>
            </a:r>
            <a:r>
              <a:rPr lang="en-US" sz="2800" dirty="0" smtClean="0"/>
              <a:t>hemisphere 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sz="2800" dirty="0" smtClean="0"/>
              <a:t>Associated </a:t>
            </a:r>
            <a:r>
              <a:rPr lang="en-US" sz="2800" dirty="0"/>
              <a:t>with the formation of </a:t>
            </a:r>
            <a:r>
              <a:rPr lang="en-US" sz="2800" dirty="0" smtClean="0"/>
              <a:t>storms</a:t>
            </a:r>
            <a:endParaRPr lang="en-US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828800"/>
            <a:ext cx="17049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73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800600"/>
            <a:ext cx="6512511" cy="1143000"/>
          </a:xfrm>
        </p:spPr>
        <p:txBody>
          <a:bodyPr/>
          <a:lstStyle/>
          <a:p>
            <a:r>
              <a:rPr lang="en-US" sz="5000" dirty="0" smtClean="0"/>
              <a:t>Low Pressure Simulation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609600"/>
            <a:ext cx="7772400" cy="384048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Let’s </a:t>
            </a:r>
            <a:r>
              <a:rPr lang="en-US" sz="3500" dirty="0" smtClean="0"/>
              <a:t>practice.</a:t>
            </a:r>
            <a:endParaRPr lang="en-US" sz="3500" dirty="0"/>
          </a:p>
          <a:p>
            <a:r>
              <a:rPr lang="en-US" sz="3500" dirty="0"/>
              <a:t>Remove the lid from the bottle.</a:t>
            </a:r>
          </a:p>
          <a:p>
            <a:r>
              <a:rPr lang="en-US" sz="3500" dirty="0" smtClean="0"/>
              <a:t>What </a:t>
            </a:r>
            <a:r>
              <a:rPr lang="en-US" sz="3500" dirty="0"/>
              <a:t>direction did you turn the lid to </a:t>
            </a:r>
            <a:r>
              <a:rPr lang="en-US" sz="3500" dirty="0" smtClean="0"/>
              <a:t>loosen </a:t>
            </a:r>
            <a:r>
              <a:rPr lang="en-US" sz="3500" dirty="0"/>
              <a:t>it?</a:t>
            </a:r>
          </a:p>
          <a:p>
            <a:r>
              <a:rPr lang="en-US" sz="3500" dirty="0"/>
              <a:t>Did the lid move </a:t>
            </a:r>
            <a:r>
              <a:rPr lang="en-US" sz="3500" dirty="0" smtClean="0"/>
              <a:t>up </a:t>
            </a:r>
            <a:r>
              <a:rPr lang="en-US" sz="3500" dirty="0"/>
              <a:t>or down?</a:t>
            </a:r>
          </a:p>
          <a:p>
            <a:r>
              <a:rPr lang="en-US" sz="3500" dirty="0"/>
              <a:t>This is a way to remember </a:t>
            </a:r>
            <a:r>
              <a:rPr lang="en-US" sz="3500" dirty="0" smtClean="0"/>
              <a:t>low pressure</a:t>
            </a:r>
            <a:r>
              <a:rPr lang="en-US" sz="3500" dirty="0"/>
              <a:t>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648200"/>
            <a:ext cx="7924800" cy="1552768"/>
          </a:xfrm>
        </p:spPr>
        <p:txBody>
          <a:bodyPr/>
          <a:lstStyle/>
          <a:p>
            <a:r>
              <a:rPr lang="en-US" sz="4800" dirty="0" smtClean="0"/>
              <a:t>High and </a:t>
            </a:r>
            <a:r>
              <a:rPr lang="en-US" sz="4800" dirty="0" smtClean="0"/>
              <a:t>Low</a:t>
            </a:r>
            <a:r>
              <a:rPr lang="en-US" sz="4800" dirty="0"/>
              <a:t> </a:t>
            </a:r>
            <a:r>
              <a:rPr lang="en-US" sz="4800" dirty="0" smtClean="0"/>
              <a:t>Pressure </a:t>
            </a:r>
            <a:r>
              <a:rPr lang="en-US" sz="4800" dirty="0" smtClean="0"/>
              <a:t>Circulation</a:t>
            </a:r>
            <a:endParaRPr lang="en-US" sz="4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57200"/>
            <a:ext cx="4717043" cy="3657600"/>
          </a:xfrm>
        </p:spPr>
      </p:pic>
    </p:spTree>
    <p:extLst>
      <p:ext uri="{BB962C8B-B14F-4D97-AF65-F5344CB8AC3E}">
        <p14:creationId xmlns:p14="http://schemas.microsoft.com/office/powerpoint/2010/main" val="313684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105400"/>
            <a:ext cx="6512511" cy="1143000"/>
          </a:xfrm>
        </p:spPr>
        <p:txBody>
          <a:bodyPr/>
          <a:lstStyle/>
          <a:p>
            <a:r>
              <a:rPr lang="en-US" sz="5400" dirty="0" smtClean="0"/>
              <a:t>Pressure Force</a:t>
            </a:r>
            <a:endParaRPr lang="en-US" sz="5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4684734" cy="3657600"/>
          </a:xfrm>
        </p:spPr>
      </p:pic>
    </p:spTree>
    <p:extLst>
      <p:ext uri="{BB962C8B-B14F-4D97-AF65-F5344CB8AC3E}">
        <p14:creationId xmlns:p14="http://schemas.microsoft.com/office/powerpoint/2010/main" val="104523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876800"/>
            <a:ext cx="6512511" cy="1143000"/>
          </a:xfrm>
        </p:spPr>
        <p:txBody>
          <a:bodyPr/>
          <a:lstStyle/>
          <a:p>
            <a:r>
              <a:rPr lang="en-US" sz="4800" dirty="0" smtClean="0"/>
              <a:t>Reflection Questions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914400"/>
            <a:ext cx="769620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 smtClean="0"/>
              <a:t>Why does the Earth have weather?</a:t>
            </a:r>
          </a:p>
          <a:p>
            <a:pPr marL="45720" indent="0">
              <a:buNone/>
            </a:pPr>
            <a:endParaRPr lang="en-US" sz="3200" dirty="0"/>
          </a:p>
          <a:p>
            <a:pPr marL="45720" indent="0">
              <a:buNone/>
            </a:pPr>
            <a:r>
              <a:rPr lang="en-US" sz="3200" dirty="0" smtClean="0"/>
              <a:t>How do weather maps show how global patterns of atmospheric movement influence local weather?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604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5029200"/>
            <a:ext cx="6512511" cy="1143000"/>
          </a:xfrm>
        </p:spPr>
        <p:txBody>
          <a:bodyPr/>
          <a:lstStyle/>
          <a:p>
            <a:r>
              <a:rPr lang="en-US" sz="5400" dirty="0" smtClean="0"/>
              <a:t>Weather Maps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731520"/>
            <a:ext cx="7696200" cy="347472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Weather maps are used to show current weather conditions in an effort to predict future weather conditions.</a:t>
            </a:r>
          </a:p>
          <a:p>
            <a:r>
              <a:rPr lang="en-US" sz="3200" dirty="0" smtClean="0"/>
              <a:t>You need to know what each symbol means and how to interpret them to forecast the weather.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6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876800"/>
            <a:ext cx="6512511" cy="1143000"/>
          </a:xfrm>
        </p:spPr>
        <p:txBody>
          <a:bodyPr/>
          <a:lstStyle/>
          <a:p>
            <a:r>
              <a:rPr lang="en-US" sz="5000" dirty="0" smtClean="0"/>
              <a:t>Cold Front Symbol</a:t>
            </a:r>
            <a:endParaRPr lang="en-US" sz="5000" dirty="0"/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2183606"/>
            <a:ext cx="4191000" cy="571500"/>
          </a:xfrm>
        </p:spPr>
      </p:pic>
    </p:spTree>
    <p:extLst>
      <p:ext uri="{BB962C8B-B14F-4D97-AF65-F5344CB8AC3E}">
        <p14:creationId xmlns:p14="http://schemas.microsoft.com/office/powerpoint/2010/main" val="150750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724400"/>
            <a:ext cx="7010400" cy="1524000"/>
          </a:xfrm>
        </p:spPr>
        <p:txBody>
          <a:bodyPr/>
          <a:lstStyle/>
          <a:p>
            <a:r>
              <a:rPr lang="en-US" dirty="0" smtClean="0"/>
              <a:t>Moves in the Direction of the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457200"/>
            <a:ext cx="8229600" cy="361188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/>
                <a:ea typeface="Calibri"/>
              </a:rPr>
              <a:t>Cold, dense air is moving toward warm, less dense air.  </a:t>
            </a:r>
            <a:endParaRPr lang="en-US" sz="2400" dirty="0" smtClean="0">
              <a:latin typeface="Arial"/>
              <a:ea typeface="Calibri"/>
            </a:endParaRPr>
          </a:p>
          <a:p>
            <a:r>
              <a:rPr lang="en-US" sz="2400" dirty="0" smtClean="0">
                <a:latin typeface="Arial"/>
                <a:ea typeface="Calibri"/>
              </a:rPr>
              <a:t>The </a:t>
            </a:r>
            <a:r>
              <a:rPr lang="en-US" sz="2400" dirty="0">
                <a:latin typeface="Arial"/>
                <a:ea typeface="Calibri"/>
              </a:rPr>
              <a:t>warm air is pushed up to cool and form clouds as the cooler air replaces it.  </a:t>
            </a:r>
            <a:endParaRPr lang="en-US" sz="2400" dirty="0" smtClean="0">
              <a:latin typeface="Arial"/>
              <a:ea typeface="Calibri"/>
            </a:endParaRPr>
          </a:p>
          <a:p>
            <a:r>
              <a:rPr lang="en-US" sz="2400" dirty="0" smtClean="0">
                <a:latin typeface="Arial"/>
                <a:ea typeface="Calibri"/>
              </a:rPr>
              <a:t>The </a:t>
            </a:r>
            <a:r>
              <a:rPr lang="en-US" sz="2400" dirty="0">
                <a:latin typeface="Arial"/>
                <a:ea typeface="Calibri"/>
              </a:rPr>
              <a:t>air on the front side of the boundary line is warmer than the air on the back side of the boundary line. </a:t>
            </a:r>
            <a:endParaRPr lang="en-US" sz="2400" dirty="0" smtClean="0">
              <a:latin typeface="Arial"/>
              <a:ea typeface="Calibri"/>
            </a:endParaRPr>
          </a:p>
          <a:p>
            <a:r>
              <a:rPr lang="en-US" sz="2400" dirty="0" smtClean="0">
                <a:latin typeface="Arial"/>
                <a:ea typeface="Calibri"/>
              </a:rPr>
              <a:t>These </a:t>
            </a:r>
            <a:r>
              <a:rPr lang="en-US" sz="2400" dirty="0">
                <a:latin typeface="Arial"/>
                <a:ea typeface="Calibri"/>
              </a:rPr>
              <a:t>fronts are usually fast moving and bring stormy </a:t>
            </a:r>
            <a:r>
              <a:rPr lang="en-US" sz="2400" dirty="0" smtClean="0">
                <a:latin typeface="Arial"/>
                <a:ea typeface="Calibri"/>
              </a:rPr>
              <a:t>weather and </a:t>
            </a:r>
            <a:r>
              <a:rPr lang="en-US" sz="2400" dirty="0">
                <a:latin typeface="Arial"/>
                <a:ea typeface="Calibri"/>
              </a:rPr>
              <a:t>heavy precipitation followed by clearing skies and higher pressure.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5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4800600"/>
            <a:ext cx="6512511" cy="1143000"/>
          </a:xfrm>
        </p:spPr>
        <p:txBody>
          <a:bodyPr/>
          <a:lstStyle/>
          <a:p>
            <a:r>
              <a:rPr lang="en-US" sz="5000" dirty="0" smtClean="0"/>
              <a:t>Warm Front Symbol</a:t>
            </a:r>
            <a:endParaRPr lang="en-US" sz="5000" dirty="0"/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2183606"/>
            <a:ext cx="4191000" cy="571500"/>
          </a:xfrm>
        </p:spPr>
      </p:pic>
    </p:spTree>
    <p:extLst>
      <p:ext uri="{BB962C8B-B14F-4D97-AF65-F5344CB8AC3E}">
        <p14:creationId xmlns:p14="http://schemas.microsoft.com/office/powerpoint/2010/main" val="8832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876800"/>
            <a:ext cx="7239000" cy="1647632"/>
          </a:xfrm>
        </p:spPr>
        <p:txBody>
          <a:bodyPr/>
          <a:lstStyle/>
          <a:p>
            <a:r>
              <a:rPr lang="en-US" dirty="0" smtClean="0"/>
              <a:t>Moves in the Direction of the Semi-Circles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457200"/>
            <a:ext cx="8001000" cy="361188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/>
                <a:ea typeface="Calibri"/>
              </a:rPr>
              <a:t>Warm air is moving toward cold air.  </a:t>
            </a:r>
            <a:endParaRPr lang="en-US" sz="2800" dirty="0" smtClean="0">
              <a:latin typeface="Arial"/>
              <a:ea typeface="Calibri"/>
            </a:endParaRPr>
          </a:p>
          <a:p>
            <a:r>
              <a:rPr lang="en-US" sz="2800" dirty="0" smtClean="0">
                <a:latin typeface="Arial"/>
                <a:ea typeface="Calibri"/>
              </a:rPr>
              <a:t>The </a:t>
            </a:r>
            <a:r>
              <a:rPr lang="en-US" sz="2800" dirty="0">
                <a:latin typeface="Arial"/>
                <a:ea typeface="Calibri"/>
              </a:rPr>
              <a:t>warm, less dense air slides over the cold, more dense air.  </a:t>
            </a:r>
            <a:endParaRPr lang="en-US" sz="2800" dirty="0" smtClean="0">
              <a:latin typeface="Arial"/>
              <a:ea typeface="Calibri"/>
            </a:endParaRPr>
          </a:p>
          <a:p>
            <a:r>
              <a:rPr lang="en-US" sz="2800" dirty="0" smtClean="0">
                <a:latin typeface="Arial"/>
                <a:ea typeface="Calibri"/>
              </a:rPr>
              <a:t>The </a:t>
            </a:r>
            <a:r>
              <a:rPr lang="en-US" sz="2800" dirty="0">
                <a:latin typeface="Arial"/>
                <a:ea typeface="Calibri"/>
              </a:rPr>
              <a:t>air on the front side of the boundary line is cooler than the air on the back side of the boundary line.  </a:t>
            </a:r>
            <a:endParaRPr lang="en-US" sz="2800" dirty="0" smtClean="0">
              <a:latin typeface="Arial"/>
              <a:ea typeface="Calibri"/>
            </a:endParaRPr>
          </a:p>
          <a:p>
            <a:r>
              <a:rPr lang="en-US" sz="2800" dirty="0" smtClean="0">
                <a:latin typeface="Arial"/>
                <a:ea typeface="Calibri"/>
              </a:rPr>
              <a:t>These </a:t>
            </a:r>
            <a:r>
              <a:rPr lang="en-US" sz="2800" dirty="0">
                <a:latin typeface="Arial"/>
                <a:ea typeface="Calibri"/>
              </a:rPr>
              <a:t>fronts usually move slowly and bring steady rain or snow over many days.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899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419600"/>
            <a:ext cx="7467601" cy="1143000"/>
          </a:xfrm>
        </p:spPr>
        <p:txBody>
          <a:bodyPr/>
          <a:lstStyle/>
          <a:p>
            <a:r>
              <a:rPr lang="en-US" sz="5000" dirty="0" smtClean="0"/>
              <a:t>Stationary Front </a:t>
            </a:r>
            <a:br>
              <a:rPr lang="en-US" sz="5000" dirty="0" smtClean="0"/>
            </a:br>
            <a:r>
              <a:rPr lang="en-US" sz="5000" dirty="0" smtClean="0"/>
              <a:t>Symbol</a:t>
            </a:r>
            <a:endParaRPr lang="en-US" sz="5000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2016919"/>
            <a:ext cx="4191000" cy="904875"/>
          </a:xfrm>
        </p:spPr>
      </p:pic>
    </p:spTree>
    <p:extLst>
      <p:ext uri="{BB962C8B-B14F-4D97-AF65-F5344CB8AC3E}">
        <p14:creationId xmlns:p14="http://schemas.microsoft.com/office/powerpoint/2010/main" val="20983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724400"/>
            <a:ext cx="6512511" cy="1143000"/>
          </a:xfrm>
        </p:spPr>
        <p:txBody>
          <a:bodyPr/>
          <a:lstStyle/>
          <a:p>
            <a:r>
              <a:rPr lang="en-US" sz="5400" dirty="0" smtClean="0"/>
              <a:t>Stay in One 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Area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762000"/>
            <a:ext cx="7543800" cy="347472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/>
                <a:ea typeface="Calibri"/>
              </a:rPr>
              <a:t>These fronts occur when neither the cool or warm air masses are strong enough to replace each other.  </a:t>
            </a:r>
            <a:endParaRPr lang="en-US" sz="2800" dirty="0">
              <a:latin typeface="Arial"/>
              <a:ea typeface="Calibri"/>
            </a:endParaRPr>
          </a:p>
          <a:p>
            <a:pPr marL="45720" indent="0">
              <a:buNone/>
            </a:pPr>
            <a:endParaRPr lang="en-US" sz="800" dirty="0" smtClean="0">
              <a:latin typeface="Arial"/>
              <a:ea typeface="Calibri"/>
            </a:endParaRPr>
          </a:p>
          <a:p>
            <a:r>
              <a:rPr lang="en-US" sz="3200" dirty="0" smtClean="0">
                <a:latin typeface="Arial"/>
                <a:ea typeface="Calibri"/>
              </a:rPr>
              <a:t>They </a:t>
            </a:r>
            <a:r>
              <a:rPr lang="en-US" sz="3200" dirty="0">
                <a:latin typeface="Arial"/>
                <a:ea typeface="Calibri"/>
              </a:rPr>
              <a:t>tend to stay in an area for a long period of time, often bringing long periods of precipitation and clouds.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423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3943" y="4648200"/>
            <a:ext cx="6512511" cy="1143000"/>
          </a:xfrm>
        </p:spPr>
        <p:txBody>
          <a:bodyPr/>
          <a:lstStyle/>
          <a:p>
            <a:r>
              <a:rPr lang="en-US" sz="5400" dirty="0" smtClean="0"/>
              <a:t>High Pressure</a:t>
            </a:r>
            <a:endParaRPr lang="en-US" sz="5400" dirty="0"/>
          </a:p>
        </p:txBody>
      </p:sp>
      <p:pic>
        <p:nvPicPr>
          <p:cNvPr id="1026" name="Picture 2" descr="High_pressure_symbol_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591" y="990600"/>
            <a:ext cx="230523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39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88ECAAF62F4343944AEDFDFF1FACCE" ma:contentTypeVersion="27" ma:contentTypeDescription="Create a new document." ma:contentTypeScope="" ma:versionID="49a76f5879f69752a1e88700dad16530">
  <xsd:schema xmlns:xsd="http://www.w3.org/2001/XMLSchema" xmlns:p="http://schemas.microsoft.com/office/2006/metadata/properties" xmlns:ns2="3ea8c385-78c1-4fdd-96b0-5420c47c8a12" xmlns:ns3="05070fe1-d26d-4820-95fc-51cc29fca3c5" xmlns:ns5="http://schemas.microsoft.com/sharepoint/v3/fields" targetNamespace="http://schemas.microsoft.com/office/2006/metadata/properties" ma:root="true" ma:fieldsID="e9f15b2868d06a4641c6def29c11b8cf" ns2:_="" ns3:_="" ns5:_="">
    <xsd:import namespace="3ea8c385-78c1-4fdd-96b0-5420c47c8a12"/>
    <xsd:import namespace="05070fe1-d26d-4820-95fc-51cc29fca3c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Index" minOccurs="0"/>
                <xsd:element ref="ns3:Unit"/>
                <xsd:element ref="ns3:Unit0" minOccurs="0"/>
                <xsd:element ref="ns3:Year_x0020_at_x0020_a_x0020_Glance"/>
                <xsd:element ref="ns5:_DCDateModifie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ea8c385-78c1-4fdd-96b0-5420c47c8a12" elementFormDefault="qualified">
    <xsd:import namespace="http://schemas.microsoft.com/office/2006/documentManagement/types"/>
    <xsd:element name="Index" ma:index="8" nillable="true" ma:displayName="Index" ma:default="" ma:internalName="Index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05070fe1-d26d-4820-95fc-51cc29fca3c5" elementFormDefault="qualified">
    <xsd:import namespace="http://schemas.microsoft.com/office/2006/documentManagement/types"/>
    <xsd:element name="Unit" ma:index="9" ma:displayName="Unit Index" ma:list="{11056553-A201-470E-9D34-ACFA8FB196A8}" ma:internalName="Unit" ma:showField="Index">
      <xsd:simpleType>
        <xsd:restriction base="dms:Lookup"/>
      </xsd:simpleType>
    </xsd:element>
    <xsd:element name="Unit0" ma:index="10" nillable="true" ma:displayName="Unit" ma:list="{11056553-A201-470E-9D34-ACFA8FB196A8}" ma:internalName="Unit0" ma:showField="Title">
      <xsd:simpleType>
        <xsd:restriction base="dms:Lookup"/>
      </xsd:simpleType>
    </xsd:element>
    <xsd:element name="Year_x0020_at_x0020_a_x0020_Glance" ma:index="11" ma:displayName="Year at a Glance" ma:list="{860667D4-2671-4E47-9212-9CECA7FD48AA}" ma:internalName="Year_x0020_at_x0020_a_x0020_Glance" ma:showField="Index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Modified" ma:index="13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Unit0 xmlns="05070fe1-d26d-4820-95fc-51cc29fca3c5">50</Unit0>
    <Year_x0020_at_x0020_a_x0020_Glance xmlns="05070fe1-d26d-4820-95fc-51cc29fca3c5">21</Year_x0020_at_x0020_a_x0020_Glance>
    <Unit xmlns="05070fe1-d26d-4820-95fc-51cc29fca3c5">50</Unit>
    <Index xmlns="3ea8c385-78c1-4fdd-96b0-5420c47c8a12">12_S080801U_Weather Maps</Index>
    <_DCDateModified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68B0B49-32B4-492F-AB5B-493D967291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a8c385-78c1-4fdd-96b0-5420c47c8a12"/>
    <ds:schemaRef ds:uri="05070fe1-d26d-4820-95fc-51cc29fca3c5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6B488F8-DAE7-4F02-920C-6BE4107FA5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3A099F-9352-498F-8421-EB524AFDBFCC}">
  <ds:schemaRefs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05070fe1-d26d-4820-95fc-51cc29fca3c5"/>
    <ds:schemaRef ds:uri="3ea8c385-78c1-4fdd-96b0-5420c47c8a1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184</TotalTime>
  <Words>469</Words>
  <Application>Microsoft Office PowerPoint</Application>
  <PresentationFormat>On-screen Show (4:3)</PresentationFormat>
  <Paragraphs>67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Slipstream</vt:lpstr>
      <vt:lpstr>Weather Maps</vt:lpstr>
      <vt:lpstr>Weather Maps</vt:lpstr>
      <vt:lpstr>Cold Front Symbol</vt:lpstr>
      <vt:lpstr>Moves in the Direction of the Triangles</vt:lpstr>
      <vt:lpstr>Warm Front Symbol</vt:lpstr>
      <vt:lpstr>Moves in the Direction of the Semi-Circles</vt:lpstr>
      <vt:lpstr>Stationary Front  Symbol</vt:lpstr>
      <vt:lpstr>Stay in One  Area</vt:lpstr>
      <vt:lpstr>High Pressure</vt:lpstr>
      <vt:lpstr>Moves toward Low Pressure</vt:lpstr>
      <vt:lpstr>High Pressure Simulation</vt:lpstr>
      <vt:lpstr>Low Pressure</vt:lpstr>
      <vt:lpstr>High pressure will move toward low pressure.</vt:lpstr>
      <vt:lpstr>Low Pressure Simulation</vt:lpstr>
      <vt:lpstr>High and Low Pressure Circulation</vt:lpstr>
      <vt:lpstr>Pressure Force</vt:lpstr>
      <vt:lpstr>Reflection Questions</vt:lpstr>
    </vt:vector>
  </TitlesOfParts>
  <Company>Region XIII ESC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Maps</dc:title>
  <dc:creator>E6420</dc:creator>
  <cp:lastModifiedBy>Region 13</cp:lastModifiedBy>
  <cp:revision>30</cp:revision>
  <dcterms:created xsi:type="dcterms:W3CDTF">2012-10-21T07:23:15Z</dcterms:created>
  <dcterms:modified xsi:type="dcterms:W3CDTF">2013-05-15T18:17:08Z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0x010100B988ECAAF62F4343944AEDFDFF1FACCE</vt:lpwstr>
  </property>
  <property fmtid="{D5CDD505-2E9C-101B-9397-08002B2CF9AE}" pid="3" name="WorkflowCreationPath">
    <vt:lpwstr>1c17756c-56b2-4373-9f84-cc65c96d279c,4;1c17756c-56b2-4373-9f84-cc65c96d279c,4;1c17756c-56b2-4373-9f84-cc65c96d279c,14;1c17756c-56b2-4373-9f84-cc65c96d279c,27;</vt:lpwstr>
  </property>
</Properties>
</file>